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2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ure"/>
          <p:cNvSpPr txBox="1"/>
          <p:nvPr>
            <p:ph type="ctrTitle"/>
          </p:nvPr>
        </p:nvSpPr>
        <p:spPr>
          <a:xfrm>
            <a:off x="673100" y="2032000"/>
            <a:ext cx="11658600" cy="3886200"/>
          </a:xfrm>
          <a:prstGeom prst="rect">
            <a:avLst/>
          </a:prstGeom>
        </p:spPr>
        <p:txBody>
          <a:bodyPr/>
          <a:lstStyle/>
          <a:p>
            <a:pPr/>
            <a:r>
              <a:t>Texture </a:t>
            </a:r>
          </a:p>
        </p:txBody>
      </p:sp>
      <p:sp>
        <p:nvSpPr>
          <p:cNvPr id="159" name="Patrick Kevorkian"/>
          <p:cNvSpPr txBox="1"/>
          <p:nvPr>
            <p:ph type="subTitle" sz="quarter" idx="1"/>
          </p:nvPr>
        </p:nvSpPr>
        <p:spPr>
          <a:xfrm>
            <a:off x="673100" y="6235700"/>
            <a:ext cx="11658600" cy="1778000"/>
          </a:xfrm>
          <a:prstGeom prst="rect">
            <a:avLst/>
          </a:prstGeom>
        </p:spPr>
        <p:txBody>
          <a:bodyPr/>
          <a:lstStyle/>
          <a:p>
            <a:pPr/>
            <a:r>
              <a:t>Patrick Kevorkian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de By me And Mathwork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By me And Mathworks</a:t>
            </a:r>
          </a:p>
        </p:txBody>
      </p:sp>
      <p:sp>
        <p:nvSpPr>
          <p:cNvPr id="200" name="Local Binary 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Local Binary patterns </a:t>
            </a:r>
          </a:p>
        </p:txBody>
      </p:sp>
      <p:sp>
        <p:nvSpPr>
          <p:cNvPr id="201" name="Texture opera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Texture operator </a:t>
            </a:r>
          </a:p>
          <a:p>
            <a:pPr/>
            <a:r>
              <a:t>Thresholding neighboring pixels </a:t>
            </a:r>
          </a:p>
          <a:p>
            <a:pPr/>
            <a:r>
              <a:t>Result a binary number </a:t>
            </a:r>
          </a:p>
          <a:p>
            <a:pPr/>
            <a:r>
              <a:t>Good for comparing textures </a:t>
            </a:r>
          </a:p>
          <a:p>
            <a:pPr/>
            <a:r>
              <a:t>Facal recognition </a:t>
            </a:r>
          </a:p>
          <a:p>
            <a:pPr/>
            <a:r>
              <a:t>Histograms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Example 1: Wood and Gr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Wood and Grass </a:t>
            </a:r>
          </a:p>
        </p:txBody>
      </p:sp>
      <p:pic>
        <p:nvPicPr>
          <p:cNvPr id="204" name="wood.jpg" descr="woo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398" y="2838251"/>
            <a:ext cx="5031210" cy="50312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05" name="grass.jpg" descr="gras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0081" y="2838251"/>
            <a:ext cx="5031210" cy="50312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creen Shot 2017-11-25 at 7.53.14 PM.png" descr="Screen Shot 2017-11-25 at 7.53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348" y="2266205"/>
            <a:ext cx="5892801" cy="5829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08" name="Screen Shot 2017-11-25 at 7.53.25 PM.png" descr="Screen Shot 2017-11-25 at 7.53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7551" y="2266205"/>
            <a:ext cx="5857326" cy="5829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riginal wood hist"/>
          <p:cNvSpPr txBox="1"/>
          <p:nvPr>
            <p:ph type="body" sz="quarter" idx="1"/>
          </p:nvPr>
        </p:nvSpPr>
        <p:spPr>
          <a:xfrm>
            <a:off x="673100" y="717550"/>
            <a:ext cx="11658600" cy="495300"/>
          </a:xfrm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original wood hist </a:t>
            </a:r>
          </a:p>
        </p:txBody>
      </p:sp>
      <p:pic>
        <p:nvPicPr>
          <p:cNvPr id="211" name="Screen Shot 2017-11-25 at 7.54.47 PM.png" descr="Screen Shot 2017-11-25 at 7.54.4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300" y="1917650"/>
            <a:ext cx="10236200" cy="6807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original Grass Hist"/>
          <p:cNvSpPr txBox="1"/>
          <p:nvPr>
            <p:ph type="body" sz="quarter" idx="1"/>
          </p:nvPr>
        </p:nvSpPr>
        <p:spPr>
          <a:xfrm>
            <a:off x="673100" y="717550"/>
            <a:ext cx="11658600" cy="495300"/>
          </a:xfrm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original Grass Hist </a:t>
            </a:r>
          </a:p>
        </p:txBody>
      </p:sp>
      <p:pic>
        <p:nvPicPr>
          <p:cNvPr id="214" name="Screen Shot 2017-11-25 at 7.55.20 PM.png" descr="Screen Shot 2017-11-25 at 7.55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450" y="2336800"/>
            <a:ext cx="11899900" cy="6477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creen Shot 2017-11-25 at 7.54.31 PM.png" descr="Screen Shot 2017-11-25 at 7.54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69" y="1778000"/>
            <a:ext cx="6324601" cy="6197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17" name="Screen Shot 2017-11-25 at 7.55.16 PM.png" descr="Screen Shot 2017-11-25 at 7.55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5019" y="1879600"/>
            <a:ext cx="6057901" cy="5994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New Wood Hist"/>
          <p:cNvSpPr txBox="1"/>
          <p:nvPr>
            <p:ph type="body" sz="quarter" idx="1"/>
          </p:nvPr>
        </p:nvSpPr>
        <p:spPr>
          <a:xfrm>
            <a:off x="673100" y="717550"/>
            <a:ext cx="11658600" cy="495300"/>
          </a:xfrm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New Wood Hist </a:t>
            </a:r>
          </a:p>
        </p:txBody>
      </p:sp>
      <p:pic>
        <p:nvPicPr>
          <p:cNvPr id="220" name="Screen Shot 2017-11-25 at 7.54.57 PM.png" descr="Screen Shot 2017-11-25 at 7.54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" y="2413000"/>
            <a:ext cx="11747500" cy="6324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ew grass hist"/>
          <p:cNvSpPr txBox="1"/>
          <p:nvPr>
            <p:ph type="body" sz="quarter" idx="1"/>
          </p:nvPr>
        </p:nvSpPr>
        <p:spPr>
          <a:xfrm>
            <a:off x="673100" y="717550"/>
            <a:ext cx="11658600" cy="495300"/>
          </a:xfrm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New grass hist </a:t>
            </a:r>
          </a:p>
        </p:txBody>
      </p:sp>
      <p:pic>
        <p:nvPicPr>
          <p:cNvPr id="223" name="Screen Shot 2017-11-25 at 7.55.24 PM.png" descr="Screen Shot 2017-11-25 at 7.55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50" y="2406650"/>
            <a:ext cx="12255500" cy="6337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creen Shot 2017-11-25 at 7.53.05 PM.png" descr="Screen Shot 2017-11-25 at 7.53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965" y="726101"/>
            <a:ext cx="9294870" cy="83013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ode by m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by me </a:t>
            </a:r>
          </a:p>
        </p:txBody>
      </p:sp>
      <p:sp>
        <p:nvSpPr>
          <p:cNvPr id="228" name="First order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First order statistics </a:t>
            </a:r>
          </a:p>
        </p:txBody>
      </p:sp>
      <p:sp>
        <p:nvSpPr>
          <p:cNvPr id="229" name="Grey level distribu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Grey level distribution </a:t>
            </a:r>
          </a:p>
          <a:p>
            <a:pPr/>
            <a:r>
              <a:t>One pixel </a:t>
            </a:r>
          </a:p>
          <a:p>
            <a:pPr/>
            <a:r>
              <a:t>Mean gray value </a:t>
            </a:r>
          </a:p>
          <a:p>
            <a:pPr/>
            <a:r>
              <a:t>Deviation of grey values </a:t>
            </a:r>
          </a:p>
          <a:p>
            <a:pPr/>
            <a:r>
              <a:t>Coefficient of variation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Topics </a:t>
            </a:r>
          </a:p>
        </p:txBody>
      </p:sp>
      <p:sp>
        <p:nvSpPr>
          <p:cNvPr id="162" name="Box- Counting Dimension Metho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Box- Counting Dimension Method </a:t>
            </a:r>
          </a:p>
          <a:p>
            <a:pPr/>
            <a:r>
              <a:t>Local Binary Patterns </a:t>
            </a:r>
          </a:p>
          <a:p>
            <a:pPr/>
            <a:r>
              <a:t>First Order Statistics </a:t>
            </a:r>
          </a:p>
          <a:p>
            <a:pPr/>
            <a:r>
              <a:t>Grey level Co-Occurrence Matrix</a:t>
            </a:r>
          </a:p>
          <a:p>
            <a:pPr/>
            <a:r>
              <a:t>Haralick Texture extraction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xapmle 1: w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Exapmle 1: wood</a:t>
            </a:r>
          </a:p>
        </p:txBody>
      </p:sp>
      <p:pic>
        <p:nvPicPr>
          <p:cNvPr id="232" name="Screen Shot 2017-11-25 at 8.13.20 PM.png" descr="Screen Shot 2017-11-25 at 8.13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7399" y="1245500"/>
            <a:ext cx="4705358" cy="8278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creen Shot 2017-11-25 at 8.13.28 PM.png" descr="Screen Shot 2017-11-25 at 8.13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579" y="936932"/>
            <a:ext cx="10637642" cy="78797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xample 2:gr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2:grass</a:t>
            </a:r>
          </a:p>
        </p:txBody>
      </p:sp>
      <p:pic>
        <p:nvPicPr>
          <p:cNvPr id="237" name="Screen Shot 2017-11-25 at 8.16.32 PM.png" descr="Screen Shot 2017-11-25 at 8.16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6241" y="1253182"/>
            <a:ext cx="5292318" cy="81641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17-11-25 at 8.16.09 PM.png" descr="Screen Shot 2017-11-25 at 8.16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369" y="1219636"/>
            <a:ext cx="11346062" cy="73143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Example 3: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3: ME</a:t>
            </a:r>
          </a:p>
        </p:txBody>
      </p:sp>
      <p:pic>
        <p:nvPicPr>
          <p:cNvPr id="242" name="Screen Shot 2017-11-25 at 8.17.50 PM.png" descr="Screen Shot 2017-11-25 at 8.17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4321" y="1292621"/>
            <a:ext cx="5716158" cy="80942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11-25 at 8.17.35 PM.png" descr="Screen Shot 2017-11-25 at 8.17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007" y="818455"/>
            <a:ext cx="10534786" cy="81166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ode by mathwork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by mathwork</a:t>
            </a:r>
          </a:p>
        </p:txBody>
      </p:sp>
      <p:sp>
        <p:nvSpPr>
          <p:cNvPr id="247" name="Grey level Co-occurence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Grey level Co-occurence Matrix</a:t>
            </a:r>
          </a:p>
        </p:txBody>
      </p:sp>
      <p:sp>
        <p:nvSpPr>
          <p:cNvPr id="248" name="Paired grey level probabilit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Paired grey level probabilities </a:t>
            </a:r>
          </a:p>
          <a:p>
            <a:pPr/>
            <a:r>
              <a:t>Two pixels separated by a certain vector appear in the image</a:t>
            </a:r>
          </a:p>
          <a:p>
            <a:pPr/>
            <a:r>
              <a:t>Matrix of frequencies </a:t>
            </a:r>
          </a:p>
          <a:p>
            <a:pPr/>
            <a:r>
              <a:t>Also done in terms of distance  </a:t>
            </a:r>
          </a:p>
          <a:p>
            <a:pPr/>
            <a:r>
              <a:t>Many parameters, computationally expensive</a:t>
            </a:r>
          </a:p>
          <a:p>
            <a:pPr/>
            <a:r>
              <a:t>Bad for course textures, noise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Example 1: w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wood</a:t>
            </a:r>
          </a:p>
        </p:txBody>
      </p:sp>
      <p:pic>
        <p:nvPicPr>
          <p:cNvPr id="251" name="Screen Shot 2017-11-25 at 8.26.18 PM.png" descr="Screen Shot 2017-11-25 at 8.26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043" y="4197317"/>
            <a:ext cx="10816714" cy="30251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xample 2: Gr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2: Grass</a:t>
            </a:r>
          </a:p>
        </p:txBody>
      </p:sp>
      <p:pic>
        <p:nvPicPr>
          <p:cNvPr id="254" name="Screen Shot 2017-11-25 at 8.26.43 PM.png" descr="Screen Shot 2017-11-25 at 8.26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873" y="4083788"/>
            <a:ext cx="11017054" cy="29830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Example 3: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3: me</a:t>
            </a:r>
          </a:p>
        </p:txBody>
      </p:sp>
      <p:pic>
        <p:nvPicPr>
          <p:cNvPr id="257" name="Screen Shot 2017-11-25 at 8.27.04 PM.png" descr="Screen Shot 2017-11-25 at 8.27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501" y="4037185"/>
            <a:ext cx="11285798" cy="30762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Goals</a:t>
            </a:r>
          </a:p>
        </p:txBody>
      </p:sp>
      <p:sp>
        <p:nvSpPr>
          <p:cNvPr id="165" name="Understand the previous top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Understand the previous topics </a:t>
            </a:r>
          </a:p>
          <a:p>
            <a:pPr/>
            <a:r>
              <a:t>Implement these topics </a:t>
            </a:r>
          </a:p>
          <a:p>
            <a:pPr/>
            <a:r>
              <a:t>Demonstrate them </a:t>
            </a:r>
          </a:p>
          <a:p>
            <a:pPr/>
            <a:r>
              <a:t>Any topic not understood, do best to do 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de: me, mathworks, online sourc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Code: me, mathworks, online source </a:t>
            </a:r>
          </a:p>
        </p:txBody>
      </p:sp>
      <p:sp>
        <p:nvSpPr>
          <p:cNvPr id="260" name="Haralick Texture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Haralick Texture features</a:t>
            </a:r>
          </a:p>
        </p:txBody>
      </p:sp>
      <p:sp>
        <p:nvSpPr>
          <p:cNvPr id="261" name="Difference between adjacent pix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Difference between adjacent pixels 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14 features!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Calculated from co-occurrence matrix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Correlation in intensity in space 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Correlation in intensity in time 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Please note applying these features to original image was a shorting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I however was able to calculate them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Features </a:t>
            </a:r>
          </a:p>
        </p:txBody>
      </p:sp>
      <p:sp>
        <p:nvSpPr>
          <p:cNvPr id="264" name="Energ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Energy </a:t>
            </a:r>
          </a:p>
          <a:p>
            <a:pPr/>
            <a:r>
              <a:t>Contrast </a:t>
            </a:r>
          </a:p>
          <a:p>
            <a:pPr/>
            <a:r>
              <a:t>Correlation</a:t>
            </a:r>
          </a:p>
          <a:p>
            <a:pPr/>
            <a:r>
              <a:t>Variance </a:t>
            </a:r>
          </a:p>
          <a:p>
            <a:pPr/>
            <a:r>
              <a:t>Inverse difference moment </a:t>
            </a:r>
          </a:p>
          <a:p>
            <a:pPr/>
            <a:r>
              <a:t>Sum Average </a:t>
            </a:r>
          </a:p>
          <a:p>
            <a:pPr/>
            <a:r>
              <a:t>Sum Variance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um Entropy…"/>
          <p:cNvSpPr txBox="1"/>
          <p:nvPr>
            <p:ph type="body" idx="1"/>
          </p:nvPr>
        </p:nvSpPr>
        <p:spPr>
          <a:xfrm>
            <a:off x="673100" y="1300212"/>
            <a:ext cx="11658600" cy="7538988"/>
          </a:xfrm>
          <a:prstGeom prst="rect">
            <a:avLst/>
          </a:prstGeom>
        </p:spPr>
        <p:txBody>
          <a:bodyPr/>
          <a:lstStyle/>
          <a:p>
            <a:pPr/>
            <a:r>
              <a:t>Sum Entropy </a:t>
            </a:r>
          </a:p>
          <a:p>
            <a:pPr/>
            <a:r>
              <a:t>Difference Variance </a:t>
            </a:r>
          </a:p>
          <a:p>
            <a:pPr/>
            <a:r>
              <a:t>Difference Entropy </a:t>
            </a:r>
          </a:p>
          <a:p>
            <a:pPr/>
            <a:r>
              <a:t>Information Measure of Correlation I</a:t>
            </a:r>
          </a:p>
          <a:p>
            <a:pPr/>
            <a:r>
              <a:t>Information Measure of Correlation II</a:t>
            </a:r>
          </a:p>
          <a:p>
            <a:pPr/>
            <a:r>
              <a:t>Maximal Correlation Coefficient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Example 1: W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Wood</a:t>
            </a:r>
          </a:p>
        </p:txBody>
      </p:sp>
      <p:pic>
        <p:nvPicPr>
          <p:cNvPr id="269" name="Screen Shot 2017-11-25 at 8.49.37 PM.png" descr="Screen Shot 2017-11-25 at 8.49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6018" y="2153763"/>
            <a:ext cx="3232764" cy="68430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Example 2: gr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2: grass</a:t>
            </a:r>
          </a:p>
        </p:txBody>
      </p:sp>
      <p:pic>
        <p:nvPicPr>
          <p:cNvPr id="272" name="Screen Shot 2017-11-25 at 8.49.55 PM.png" descr="Screen Shot 2017-11-25 at 8.49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6932" y="2108200"/>
            <a:ext cx="2730936" cy="6934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Example 3: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3: me</a:t>
            </a:r>
          </a:p>
        </p:txBody>
      </p:sp>
      <p:pic>
        <p:nvPicPr>
          <p:cNvPr id="275" name="Screen Shot 2017-11-25 at 8.50.07 PM.png" descr="Screen Shot 2017-11-25 at 8.50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0609" y="1923588"/>
            <a:ext cx="3223582" cy="7303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Example 4: B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4: Berk</a:t>
            </a:r>
          </a:p>
        </p:txBody>
      </p:sp>
      <p:pic>
        <p:nvPicPr>
          <p:cNvPr id="278" name="Screen Shot 2017-11-25 at 8.50.33 PM.png" descr="Screen Shot 2017-11-25 at 8.50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0058" y="1666192"/>
            <a:ext cx="2904684" cy="7818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Conclusions </a:t>
            </a:r>
          </a:p>
        </p:txBody>
      </p:sp>
      <p:sp>
        <p:nvSpPr>
          <p:cNvPr id="281" name="Textures is very deep area of stud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Textures is very deep area of study </a:t>
            </a:r>
          </a:p>
          <a:p>
            <a:pPr/>
            <a:r>
              <a:t>There are ever evolving areas of application </a:t>
            </a:r>
          </a:p>
          <a:p>
            <a:pPr/>
            <a:r>
              <a:t>Topics covered today are integral parts of this evolution </a:t>
            </a:r>
          </a:p>
          <a:p>
            <a:pPr/>
            <a:r>
              <a:t>I would like to follow up on my shortcoming from this topic </a:t>
            </a:r>
          </a:p>
          <a:p>
            <a:pPr/>
            <a:r>
              <a:t>There are limitations to current techniques </a:t>
            </a:r>
          </a:p>
          <a:p>
            <a:pPr/>
            <a:r>
              <a:t>But good results appear when method is finely tuned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view: original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Review: original images </a:t>
            </a:r>
          </a:p>
        </p:txBody>
      </p:sp>
      <p:pic>
        <p:nvPicPr>
          <p:cNvPr id="168" name="wood.jpg" descr="woo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8697" y="1682303"/>
            <a:ext cx="3443189" cy="34431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9" name="grass.jpg" descr="gras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9205" y="1502010"/>
            <a:ext cx="3803775" cy="38037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0" name="me.jpg" descr="m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9315" y="5474295"/>
            <a:ext cx="3612953" cy="36129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1" name="berk.jpg" descr="berk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45709" y="5563195"/>
            <a:ext cx="4944581" cy="32998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2" name="si2.jpg" descr="si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28951" y="1664101"/>
            <a:ext cx="3443189" cy="34795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3" name="si3.jpg" descr="si3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1554" y="5474295"/>
            <a:ext cx="3634869" cy="34795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de by m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by me</a:t>
            </a:r>
          </a:p>
        </p:txBody>
      </p:sp>
      <p:sp>
        <p:nvSpPr>
          <p:cNvPr id="176" name="Box 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Box counting </a:t>
            </a:r>
          </a:p>
        </p:txBody>
      </p:sp>
      <p:sp>
        <p:nvSpPr>
          <p:cNvPr id="177" name="Uses combination of threshold, sobel edge detection and median fil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Uses combination of threshold, sobel edge detection and median filter </a:t>
            </a:r>
          </a:p>
          <a:p>
            <a:pPr/>
            <a:r>
              <a:t>Each case is particular </a:t>
            </a:r>
          </a:p>
          <a:p>
            <a:pPr/>
            <a:r>
              <a:t>Fractal dimension calculation </a:t>
            </a:r>
          </a:p>
          <a:p>
            <a:pPr/>
            <a:r>
              <a:t>Box size vs number of boxes containing contour </a:t>
            </a:r>
          </a:p>
          <a:p>
            <a:pPr/>
            <a:r>
              <a:t>Coast of Staten Island?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xample 1: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me</a:t>
            </a:r>
          </a:p>
        </p:txBody>
      </p:sp>
      <p:sp>
        <p:nvSpPr>
          <p:cNvPr id="180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pic>
        <p:nvPicPr>
          <p:cNvPr id="181" name="Screen Shot 2017-11-25 at 7.21.43 PM.png" descr="Screen Shot 2017-11-25 at 7.21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1989" y="2026615"/>
            <a:ext cx="7400822" cy="70973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2" name="Screen Shot 2017-11-25 at 7.21.53 PM.png" descr="Screen Shot 2017-11-25 at 7.21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600" y="1422400"/>
            <a:ext cx="5181600" cy="279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xample 2: Be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2: Berk </a:t>
            </a:r>
          </a:p>
        </p:txBody>
      </p:sp>
      <p:sp>
        <p:nvSpPr>
          <p:cNvPr id="185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pic>
        <p:nvPicPr>
          <p:cNvPr id="186" name="Screen Shot 2017-11-25 at 7.32.48 PM.png" descr="Screen Shot 2017-11-25 at 7.32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8717" y="2304969"/>
            <a:ext cx="9487366" cy="65406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7" name="Screen Shot 2017-11-25 at 7.32.54 PM.png" descr="Screen Shot 2017-11-25 at 7.32.5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1450" y="1454150"/>
            <a:ext cx="5041900" cy="228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Example 3: SI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3: SI 1</a:t>
            </a:r>
          </a:p>
        </p:txBody>
      </p:sp>
      <p:sp>
        <p:nvSpPr>
          <p:cNvPr id="190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pic>
        <p:nvPicPr>
          <p:cNvPr id="191" name="Screen Shot 2017-11-25 at 7.22.39 PM.png" descr="Screen Shot 2017-11-25 at 7.22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6956" y="1965758"/>
            <a:ext cx="7370888" cy="72190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92" name="Screen Shot 2017-11-25 at 7.22.50 PM.png" descr="Screen Shot 2017-11-25 at 7.22.5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600" y="1447800"/>
            <a:ext cx="5181600" cy="228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xample 4: SI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4: SI 2</a:t>
            </a:r>
          </a:p>
        </p:txBody>
      </p:sp>
      <p:sp>
        <p:nvSpPr>
          <p:cNvPr id="195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pic>
        <p:nvPicPr>
          <p:cNvPr id="196" name="Screen Shot 2017-11-25 at 7.42.46 PM.png" descr="Screen Shot 2017-11-25 at 7.42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7436" y="2339146"/>
            <a:ext cx="7049928" cy="64723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97" name="Screen Shot 2017-11-25 at 7.42.52 PM.png" descr="Screen Shot 2017-11-25 at 7.42.5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3350" y="1428750"/>
            <a:ext cx="5118100" cy="279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